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0" r:id="rId3"/>
    <p:sldId id="265" r:id="rId4"/>
    <p:sldId id="266" r:id="rId5"/>
    <p:sldId id="267" r:id="rId6"/>
    <p:sldId id="268" r:id="rId7"/>
    <p:sldId id="311" r:id="rId8"/>
    <p:sldId id="272" r:id="rId9"/>
    <p:sldId id="273" r:id="rId10"/>
    <p:sldId id="274" r:id="rId11"/>
    <p:sldId id="275" r:id="rId12"/>
    <p:sldId id="276" r:id="rId13"/>
    <p:sldId id="277" r:id="rId14"/>
    <p:sldId id="283" r:id="rId15"/>
    <p:sldId id="284" r:id="rId16"/>
    <p:sldId id="287" r:id="rId17"/>
    <p:sldId id="293" r:id="rId18"/>
    <p:sldId id="295" r:id="rId19"/>
    <p:sldId id="300" r:id="rId20"/>
    <p:sldId id="302" r:id="rId21"/>
    <p:sldId id="303" r:id="rId22"/>
    <p:sldId id="304" r:id="rId23"/>
    <p:sldId id="299" r:id="rId24"/>
    <p:sldId id="307" r:id="rId25"/>
    <p:sldId id="310" r:id="rId26"/>
    <p:sldId id="313" r:id="rId27"/>
    <p:sldId id="314" r:id="rId28"/>
    <p:sldId id="315" r:id="rId29"/>
    <p:sldId id="316" r:id="rId30"/>
    <p:sldId id="317" r:id="rId31"/>
    <p:sldId id="322" r:id="rId32"/>
    <p:sldId id="325" r:id="rId33"/>
    <p:sldId id="333" r:id="rId34"/>
    <p:sldId id="329" r:id="rId35"/>
    <p:sldId id="330" r:id="rId36"/>
    <p:sldId id="331" r:id="rId37"/>
    <p:sldId id="334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830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12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84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56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66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93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34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8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88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8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42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23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699B-8B7B-40AA-AF4C-F4062F00885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3/4/2014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AE70-9E25-4329-B120-F0DEF61A211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03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548679"/>
            <a:ext cx="8712968" cy="58712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pt-BR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BR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PLANO DE GERENCIAMENTO INTEGRADO DE RESÍDUOS SÓLIDOS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DO CONSORCIO INTERMUNICIPAL PARA O DESENVOLVIMENTO AMBIENTAL SUSTENTAVEL - 4AMBIENTAL, COMPOSTO PELOS MUNICÍPIOS DE NOVA PONTE, PEDRINÓPOLIS, PERDIZES E SANTA JULIANA EM MINAS GERAIS</a:t>
            </a:r>
          </a:p>
          <a:p>
            <a:endParaRPr lang="pt-B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-27384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2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26" y="533844"/>
            <a:ext cx="5112568" cy="304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4395"/>
            <a:ext cx="4902200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33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2373"/>
            <a:ext cx="4795440" cy="567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3780"/>
            <a:ext cx="2208709" cy="154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78808"/>
            <a:ext cx="2199434" cy="150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55042"/>
            <a:ext cx="2199434" cy="14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58420"/>
            <a:ext cx="2208709" cy="127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69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025" y="620688"/>
            <a:ext cx="861020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08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DIAGNÓSTICO:</a:t>
            </a:r>
          </a:p>
          <a:p>
            <a:pPr marL="285750" indent="-28575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USO DO SOLO </a:t>
            </a:r>
          </a:p>
          <a:p>
            <a:pPr marL="285750" indent="-28575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2238" y="519591"/>
            <a:ext cx="4859337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18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>
                <a:solidFill>
                  <a:srgbClr val="4F81BD">
                    <a:lumMod val="75000"/>
                  </a:srgbClr>
                </a:solidFill>
              </a:rPr>
              <a:t>ASPECTOS</a:t>
            </a:r>
            <a:r>
              <a:rPr lang="pt-BR" sz="1800" b="1" dirty="0">
                <a:solidFill>
                  <a:prstClr val="black"/>
                </a:solidFill>
              </a:rPr>
              <a:t> </a:t>
            </a: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SOCIAIS: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22172" cy="500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2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>
                <a:solidFill>
                  <a:srgbClr val="4F81BD">
                    <a:lumMod val="75000"/>
                  </a:srgbClr>
                </a:solidFill>
              </a:rPr>
              <a:t>ASPECTOS</a:t>
            </a:r>
            <a:r>
              <a:rPr lang="pt-BR" sz="1800" b="1" dirty="0">
                <a:solidFill>
                  <a:prstClr val="black"/>
                </a:solidFill>
              </a:rPr>
              <a:t> </a:t>
            </a: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SOCIAIS: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416" y="1124742"/>
            <a:ext cx="7238737" cy="51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59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>
                <a:solidFill>
                  <a:srgbClr val="4F81BD">
                    <a:lumMod val="75000"/>
                  </a:srgbClr>
                </a:solidFill>
              </a:rPr>
              <a:t>ASPECTOS</a:t>
            </a:r>
            <a:r>
              <a:rPr lang="pt-BR" sz="1800" b="1" dirty="0">
                <a:solidFill>
                  <a:prstClr val="black"/>
                </a:solidFill>
              </a:rPr>
              <a:t> </a:t>
            </a: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SOCIAIS: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3"/>
            <a:ext cx="6984776" cy="50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92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SANEAMENTO BÁSICO: ATUAL SITUAÇÃO DA ÁGUA, ESGOTO, ETA, ETE E ÁGUAS PLUVIAIS</a:t>
            </a: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NOVA PONTE:  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ABASTECIMENTO DE ÁGUA E ESGOTO  E DRENAGEM PLUVIAL FEITOS POR ÓRGÃO MUNICIPAL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ABASTECIDA POR ÁGUA SUBTERRÂNEA – 100 % DA POPULAÇÃO. 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SANTA JULIANA, PERDIZES E PEDRINÓPOLIS: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COPASA – ÁGUA E ESGOTO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DRENAGEM PLUVIAL – ORGÃO MUNICIPAL 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ABASTECIDAS POR ÁGUA SUBTERRÂNEA – 100 % DA POPULAÇÃO 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4815" y="0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7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>
                <a:solidFill>
                  <a:srgbClr val="4F81BD">
                    <a:lumMod val="75000"/>
                  </a:srgbClr>
                </a:solidFill>
              </a:rPr>
              <a:t>ASPECTOS</a:t>
            </a:r>
            <a:r>
              <a:rPr lang="pt-BR" sz="1800" b="1" dirty="0">
                <a:solidFill>
                  <a:prstClr val="black"/>
                </a:solidFill>
              </a:rPr>
              <a:t> </a:t>
            </a: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SOCIAIS: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438" y="936625"/>
            <a:ext cx="5443537" cy="498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5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DRENAGEM DAS ÁGUAS PLUVIAIS: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0055"/>
            <a:ext cx="6840760" cy="51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41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444" y="491983"/>
            <a:ext cx="9036496" cy="59279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EQUIPE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TÉCNICA</a:t>
            </a: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 Amilton Diniz e Souza (IFTM)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Dra. Ângela Maria Soares (UFTM) 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Dr. Antônio Carlos Barreto (IFTM)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Dra. Carla Regina Costa (UFTM)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Me. Carlos Alberto Araújo Campos (UFTM)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Dr. Carlos Alberto Póvoa (UFTM)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Dra. Cibele Alves Chapadeiro (UFTM)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Dr. Fabrício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Anibal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pt-BR" sz="18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Corradini</a:t>
            </a: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(UFTM)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Dr. Luiz Antônio Silva Menezes (IFTM)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Dr. Nelson Peralta Cunha Júnior (UFTM)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Dr. Ricardo Vicente Ferreira (UFTM</a:t>
            </a: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)</a:t>
            </a:r>
            <a:r>
              <a:rPr lang="pt-BR" sz="2000" b="1" dirty="0">
                <a:solidFill>
                  <a:srgbClr val="4F81BD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pt-BR" sz="2000" b="1" dirty="0" smtClean="0">
              <a:solidFill>
                <a:srgbClr val="4F81BD">
                  <a:lumMod val="75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2000" b="1" dirty="0" smtClean="0">
                <a:solidFill>
                  <a:srgbClr val="4F81BD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32 BOLSISTAS</a:t>
            </a: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COMITÊS DIRETORES</a:t>
            </a: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GRUPOS DE SUSTENTAÇÃO</a:t>
            </a:r>
            <a:endParaRPr lang="pt-BR" sz="2000" b="1" dirty="0" smtClean="0">
              <a:solidFill>
                <a:srgbClr val="4F81BD">
                  <a:lumMod val="75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tabLst>
                <a:tab pos="449580" algn="l"/>
              </a:tabLst>
            </a:pPr>
            <a:r>
              <a:rPr lang="pt-BR" sz="2000" b="1" dirty="0" smtClean="0">
                <a:solidFill>
                  <a:srgbClr val="4F81BD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pt-BR" sz="20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-27384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85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DRENAGEM DAS ÁGUAS PLUVIAIS: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643" y="1061190"/>
            <a:ext cx="6842283" cy="51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29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DRENAGEM DAS ÁGUAS PLUVIAIS: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718" y="931621"/>
            <a:ext cx="7272134" cy="54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82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DRENAGEM DAS ÁGUAS PLUVIAIS E RESÍDUOS SÓLIDOS (LIXÃO):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643" y="1078810"/>
            <a:ext cx="6842283" cy="51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44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3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RESÍDUOS SÓLIDOS</a:t>
            </a: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17921"/>
            <a:ext cx="6886407" cy="51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25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3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RESÍDUOS SÓLIDOS</a:t>
            </a: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128792" cy="53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0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DOS RESÍDUOS SÓLIDOS URBANOS DOS MUNICÍPIOS: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Geração de resíduos sólidos urbanos (domicílios e empresas)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Geração de Resíduos de Serviços de saúde, 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Geração de Resíduos de Construção Civil;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Geração de Resíduos de varrição, poda e capina;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Acondicionamento e armazenamento de Resíduos Sólidos;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Coleta e transporte de resíduos sólidos urbanos (rotas e % de domicílios atendidos);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TRATAMENTO E DISPOSIÇÃO FINAL DOS RESÍDUOS SÓLIDOS URBANOS: 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Nova Ponte – Aterro Controlado, Lixão;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Santa Juliana – Usina de triagem, lixão;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Perdizes – Aterro Controlado, Usina de triagem, RSCC em pedreira;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err="1" smtClean="0">
                <a:solidFill>
                  <a:srgbClr val="4F81BD">
                    <a:lumMod val="75000"/>
                  </a:srgbClr>
                </a:solidFill>
              </a:rPr>
              <a:t>Pedrinópolis</a:t>
            </a: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 – Aterro Controlado, lixão. </a:t>
            </a: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RESULTADOS SÍNTESE DA COMPOSIÇÃO GRAVIMÉTRICA E BALANÇO DE MASSA DIÁRIOS</a:t>
            </a:r>
          </a:p>
          <a:p>
            <a:pPr lvl="0" algn="l"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lvl="0" algn="l">
              <a:spcBef>
                <a:spcPts val="0"/>
              </a:spcBef>
            </a:pPr>
            <a:endParaRPr lang="pt-BR" sz="18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71472" y="1579990"/>
          <a:ext cx="8001056" cy="363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  <a:gridCol w="2000264"/>
                <a:gridCol w="2000264"/>
                <a:gridCol w="2000264"/>
              </a:tblGrid>
              <a:tr h="58870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Recicláveis</a:t>
                      </a:r>
                    </a:p>
                    <a:p>
                      <a:pPr algn="ctr"/>
                      <a:r>
                        <a:rPr lang="pt-BR" dirty="0" smtClean="0"/>
                        <a:t>Kg/m³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Rejeito</a:t>
                      </a:r>
                    </a:p>
                    <a:p>
                      <a:pPr algn="ctr"/>
                      <a:r>
                        <a:rPr lang="pt-BR" dirty="0" smtClean="0"/>
                        <a:t>Kg/m³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Compostáveis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Kg/m³</a:t>
                      </a:r>
                    </a:p>
                  </a:txBody>
                  <a:tcPr/>
                </a:tc>
              </a:tr>
              <a:tr h="588700">
                <a:tc>
                  <a:txBody>
                    <a:bodyPr/>
                    <a:lstStyle/>
                    <a:p>
                      <a:r>
                        <a:rPr lang="pt-BR" dirty="0" smtClean="0"/>
                        <a:t>Nova Ponte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1.109,66 / 21,84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2.812,57 / 16,16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1.305,19 / 3,38</a:t>
                      </a:r>
                      <a:endParaRPr lang="pt-BR" dirty="0"/>
                    </a:p>
                  </a:txBody>
                  <a:tcPr/>
                </a:tc>
              </a:tr>
              <a:tr h="588700">
                <a:tc>
                  <a:txBody>
                    <a:bodyPr/>
                    <a:lstStyle/>
                    <a:p>
                      <a:r>
                        <a:rPr lang="pt-BR" dirty="0" smtClean="0"/>
                        <a:t>Pedrinópolis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255,78 / 5,90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616,4 / 4,72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247,74 / 1,29</a:t>
                      </a:r>
                      <a:endParaRPr lang="pt-BR" dirty="0"/>
                    </a:p>
                  </a:txBody>
                  <a:tcPr/>
                </a:tc>
              </a:tr>
              <a:tr h="588700">
                <a:tc>
                  <a:txBody>
                    <a:bodyPr/>
                    <a:lstStyle/>
                    <a:p>
                      <a:r>
                        <a:rPr lang="pt-BR" dirty="0" smtClean="0"/>
                        <a:t>Perdizes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887,51 / 23,36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5.584,74 / 26,33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879,78 / 1,72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</a:tr>
              <a:tr h="588700">
                <a:tc>
                  <a:txBody>
                    <a:bodyPr/>
                    <a:lstStyle/>
                    <a:p>
                      <a:r>
                        <a:rPr lang="pt-BR" dirty="0" smtClean="0"/>
                        <a:t>Santa</a:t>
                      </a:r>
                      <a:r>
                        <a:rPr lang="pt-BR" baseline="0" dirty="0" smtClean="0"/>
                        <a:t> Juliana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581,46 / 4,44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1.979,13 / 15,15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840,92 / 6,44</a:t>
                      </a:r>
                      <a:endParaRPr lang="pt-BR" dirty="0"/>
                    </a:p>
                  </a:txBody>
                  <a:tcPr/>
                </a:tc>
              </a:tr>
              <a:tr h="588700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Total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2.834,45 / 55,56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10.992,85 / 62,36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3.273,67 / 12,83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DIMENSIONAMENTO DO ATERRO SANITÁRIO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Considerando as normativas: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4F81BD">
                    <a:lumMod val="75000"/>
                  </a:srgbClr>
                </a:solidFill>
              </a:rPr>
              <a:t>RESOLUÇÃO DO CONAMA Nº 404/2008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4F81BD">
                    <a:lumMod val="75000"/>
                  </a:srgbClr>
                </a:solidFill>
              </a:rPr>
              <a:t>COPAM Nº 74/2004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4F81BD">
                    <a:lumMod val="75000"/>
                  </a:srgbClr>
                </a:solidFill>
              </a:rPr>
              <a:t>ABNT - NBR Nº 15.849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CONCLUÍMOS: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</a:pPr>
            <a:endParaRPr lang="pt-BR" sz="14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pt-BR" sz="1400" b="1" dirty="0" smtClean="0">
                <a:solidFill>
                  <a:srgbClr val="4F81BD">
                    <a:lumMod val="75000"/>
                  </a:srgbClr>
                </a:solidFill>
              </a:rPr>
              <a:t>O ATERRO SANITÁRIO SERÁ DE PEQUENO PORTE DEVIDO A GERAÇÃO DIÁRIA DE RESÍDUOS SÓLIDOS DE 19.284 Kg, O EQUIVALENTE A 139,29 </a:t>
            </a:r>
            <a:r>
              <a:rPr lang="pt-BR" sz="1400" b="1" dirty="0" err="1" smtClean="0">
                <a:solidFill>
                  <a:srgbClr val="4F81BD">
                    <a:lumMod val="75000"/>
                  </a:srgbClr>
                </a:solidFill>
              </a:rPr>
              <a:t>m³</a:t>
            </a:r>
            <a:r>
              <a:rPr lang="pt-BR" sz="1400" b="1" dirty="0" smtClean="0">
                <a:solidFill>
                  <a:srgbClr val="4F81BD">
                    <a:lumMod val="75000"/>
                  </a:srgbClr>
                </a:solidFill>
              </a:rPr>
              <a:t>.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</a:pPr>
            <a:endParaRPr lang="pt-BR" sz="14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400" b="1" dirty="0" smtClean="0">
                <a:solidFill>
                  <a:srgbClr val="4F81BD">
                    <a:lumMod val="75000"/>
                  </a:srgbClr>
                </a:solidFill>
              </a:rPr>
              <a:t>2.      A ÁREA PARA ABRIGAR O </a:t>
            </a:r>
            <a:r>
              <a:rPr lang="pt-BR" sz="1400" b="1" dirty="0" smtClean="0">
                <a:solidFill>
                  <a:srgbClr val="4F81BD">
                    <a:lumMod val="75000"/>
                  </a:srgbClr>
                </a:solidFill>
              </a:rPr>
              <a:t>PARQUE SANITÁRIO </a:t>
            </a:r>
            <a:r>
              <a:rPr lang="pt-BR" sz="1400" b="1" dirty="0" smtClean="0">
                <a:solidFill>
                  <a:srgbClr val="4F81BD">
                    <a:lumMod val="75000"/>
                  </a:srgbClr>
                </a:solidFill>
              </a:rPr>
              <a:t>PROJETADA PARA 20 ANOS É DE CERCA DE 30,0 ha:</a:t>
            </a: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4F81BD">
                    <a:lumMod val="75000"/>
                  </a:srgbClr>
                </a:solidFill>
              </a:rPr>
              <a:t>14,0  ha destinado para o aterro sanitário;</a:t>
            </a: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4F81BD">
                    <a:lumMod val="75000"/>
                  </a:srgbClr>
                </a:solidFill>
              </a:rPr>
              <a:t>0,70 ha destinado para o pátio de compostagem;</a:t>
            </a: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4F81BD">
                    <a:lumMod val="75000"/>
                  </a:srgbClr>
                </a:solidFill>
              </a:rPr>
              <a:t>Restante outras edificações.</a:t>
            </a: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PARQUE SANITÁRIO</a:t>
            </a: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214422"/>
            <a:ext cx="5181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ESCOLHA DA ÁREA DO PARQUE SANITÁRIO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</a:t>
            </a:r>
            <a:r>
              <a:rPr lang="pt-BR" sz="1800" b="1" dirty="0" err="1" smtClean="0">
                <a:solidFill>
                  <a:srgbClr val="4F81BD">
                    <a:lumMod val="75000"/>
                  </a:srgbClr>
                </a:solidFill>
              </a:rPr>
              <a:t>multicriterial</a:t>
            </a: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 – FEAM  - Nº 118/2008;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de logística;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Ensaios geotécnicos preliminares.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7" name="Imagem 6" descr="clip_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1785926"/>
            <a:ext cx="3721269" cy="45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APRESENTAÇÃO:</a:t>
            </a:r>
          </a:p>
          <a:p>
            <a:pPr marL="628650" lvl="0" indent="-285750" algn="l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O PGIRS do Consórcio 4 Ambiental surge da parceria entre instituições como NIEIA, ABHA e FUNEPU</a:t>
            </a:r>
          </a:p>
          <a:p>
            <a:pPr marL="628650" indent="-285750" algn="l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A primeira ação foi a “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I Conferencia Intermunicipal para o Desenvolvimento Ambiental Sustentável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4Ambiental”</a:t>
            </a:r>
          </a:p>
          <a:p>
            <a:pPr marL="628650" indent="-285750" algn="l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r>
              <a:rPr lang="pt-BR" sz="2000" b="1" dirty="0" smtClean="0">
                <a:solidFill>
                  <a:srgbClr val="4F81BD">
                    <a:lumMod val="75000"/>
                  </a:srgbClr>
                </a:solidFill>
                <a:ea typeface="Times New Roman"/>
                <a:cs typeface="Times New Roman"/>
              </a:rPr>
              <a:t>Participaram </a:t>
            </a:r>
            <a:r>
              <a:rPr lang="pt-BR" sz="2000" b="1" dirty="0">
                <a:solidFill>
                  <a:srgbClr val="4F81BD">
                    <a:lumMod val="75000"/>
                  </a:srgbClr>
                </a:solidFill>
                <a:ea typeface="Times New Roman"/>
                <a:cs typeface="Times New Roman"/>
              </a:rPr>
              <a:t>da elaboração desse plano os principais atores locais que compuseram </a:t>
            </a:r>
            <a:r>
              <a:rPr lang="pt-BR" sz="2000" b="1" dirty="0" smtClean="0">
                <a:solidFill>
                  <a:srgbClr val="4F81BD">
                    <a:lumMod val="75000"/>
                  </a:srgbClr>
                </a:solidFill>
                <a:ea typeface="Times New Roman"/>
                <a:cs typeface="Times New Roman"/>
              </a:rPr>
              <a:t>os Comitês Diretores e os Grupos de </a:t>
            </a:r>
            <a:r>
              <a:rPr lang="pt-BR" sz="2000" b="1" dirty="0">
                <a:solidFill>
                  <a:srgbClr val="4F81BD">
                    <a:lumMod val="75000"/>
                  </a:srgbClr>
                </a:solidFill>
                <a:ea typeface="Times New Roman"/>
                <a:cs typeface="Times New Roman"/>
              </a:rPr>
              <a:t>Sustentação. </a:t>
            </a:r>
            <a:endParaRPr lang="pt-BR" sz="2000" b="1" dirty="0" smtClean="0">
              <a:solidFill>
                <a:srgbClr val="4F81BD">
                  <a:lumMod val="75000"/>
                </a:srgbClr>
              </a:solidFill>
              <a:ea typeface="Times New Roman"/>
              <a:cs typeface="Times New Roman"/>
            </a:endParaRPr>
          </a:p>
          <a:p>
            <a:pPr marL="628650" indent="-285750" algn="l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r>
              <a:rPr lang="pt-BR" sz="2000" b="1" dirty="0">
                <a:solidFill>
                  <a:srgbClr val="4F81BD">
                    <a:lumMod val="75000"/>
                  </a:srgbClr>
                </a:solidFill>
                <a:ea typeface="Calibri"/>
                <a:cs typeface="Times New Roman"/>
              </a:rPr>
              <a:t>Buscou-se atender o termo de referência elaborado pela ABHA do rio Araguari e também as orientações do Manual para a elaboração de planos de gestão de resíduos sólidos, publicado pelo Ministério do Meio Ambiente em </a:t>
            </a:r>
            <a:r>
              <a:rPr lang="pt-BR" sz="2000" b="1" dirty="0" smtClean="0">
                <a:solidFill>
                  <a:srgbClr val="4F81BD">
                    <a:lumMod val="75000"/>
                  </a:srgbClr>
                </a:solidFill>
                <a:ea typeface="Calibri"/>
                <a:cs typeface="Times New Roman"/>
              </a:rPr>
              <a:t>2012.</a:t>
            </a:r>
            <a:endParaRPr lang="pt-BR" sz="2000" b="1" dirty="0">
              <a:solidFill>
                <a:srgbClr val="4F81BD">
                  <a:lumMod val="75000"/>
                </a:srgbClr>
              </a:solidFill>
              <a:ea typeface="Calibri"/>
              <a:cs typeface="Times New Roman"/>
            </a:endParaRPr>
          </a:p>
          <a:p>
            <a:pPr marL="628650" lvl="0" indent="-285750" algn="l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Buscou-se atender a Lei 12.305/2010 – Lei da Política Nacional de Resíduos Sólidos e a Lei 11.107/2005 – Lei Federal dos Consórcios Públicos </a:t>
            </a:r>
            <a:endParaRPr lang="pt-B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3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MULTICRITERIAL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8" name="Espaço Reservado para Conteúdo 3" descr="clip_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142984"/>
            <a:ext cx="3971098" cy="4643453"/>
          </a:xfrm>
          <a:prstGeom prst="rect">
            <a:avLst/>
          </a:prstGeom>
        </p:spPr>
      </p:pic>
      <p:pic>
        <p:nvPicPr>
          <p:cNvPr id="9" name="Espaço Reservado para Conteúdo 3" descr="clip_image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42984"/>
            <a:ext cx="4126720" cy="46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MULTICRITERIAL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10" name="Espaço Reservado para Conteúdo 3" descr="clip_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142984"/>
            <a:ext cx="3967541" cy="4643470"/>
          </a:xfrm>
          <a:prstGeom prst="rect">
            <a:avLst/>
          </a:prstGeom>
        </p:spPr>
      </p:pic>
      <p:pic>
        <p:nvPicPr>
          <p:cNvPr id="11" name="Espaço Reservado para Conteúdo 3" descr="clip_image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1142984"/>
            <a:ext cx="4295020" cy="46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MULTICRITERIAL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014" y="1142984"/>
            <a:ext cx="4035110" cy="43524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142984"/>
            <a:ext cx="3929090" cy="43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ENSAIOS GEOTÉCNICOS PRELIMINARES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9" name="Espaço Reservado para Conteúdo 3" descr="clip_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428736"/>
            <a:ext cx="2913878" cy="1500198"/>
          </a:xfrm>
          <a:prstGeom prst="rect">
            <a:avLst/>
          </a:prstGeom>
        </p:spPr>
      </p:pic>
      <p:pic>
        <p:nvPicPr>
          <p:cNvPr id="10" name="Picture 3" descr="unnamed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286124"/>
            <a:ext cx="3040942" cy="16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5" descr="Descrição: DSCF3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785794"/>
            <a:ext cx="265247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Espaço Reservado para Conteúdo 3" descr="clip_image0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934" y="3643314"/>
            <a:ext cx="2589712" cy="25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DE LOGÍSTICA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9" name="Espaço Reservado para Conteúdo 4" descr="clip_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928670"/>
            <a:ext cx="4572032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DE LOGÍSTICA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071546"/>
            <a:ext cx="4027756" cy="503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r>
              <a:rPr lang="pt-BR" sz="1800" b="1" dirty="0" smtClean="0">
                <a:solidFill>
                  <a:srgbClr val="4F81BD">
                    <a:lumMod val="75000"/>
                  </a:srgbClr>
                </a:solidFill>
              </a:rPr>
              <a:t>ANÁLISE DE LOGÍSTICA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214422"/>
            <a:ext cx="4171994" cy="501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Documents and Settings\Fabricio\Desktop\Localização_trincheiras. jpg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14422"/>
            <a:ext cx="4227037" cy="2666991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2416160" y="2565394"/>
            <a:ext cx="142876" cy="7143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 rot="16200000" flipH="1">
            <a:off x="3486143" y="1516049"/>
            <a:ext cx="6350" cy="2155840"/>
          </a:xfrm>
          <a:prstGeom prst="straightConnector1">
            <a:avLst/>
          </a:prstGeom>
          <a:ln>
            <a:tailEnd type="arrow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082" y="51141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</a:pPr>
            <a:r>
              <a:rPr lang="pt-BR" sz="2800" b="1" dirty="0" smtClean="0">
                <a:solidFill>
                  <a:srgbClr val="4F81BD">
                    <a:lumMod val="75000"/>
                  </a:srgbClr>
                </a:solidFill>
              </a:rPr>
              <a:t>GRATO PELA ATENÇÃO!</a:t>
            </a:r>
          </a:p>
          <a:p>
            <a:pPr marL="285750" lvl="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8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pt-BR" sz="1600" b="1" dirty="0" smtClean="0">
              <a:solidFill>
                <a:srgbClr val="4F81BD">
                  <a:lumMod val="75000"/>
                </a:srgbClr>
              </a:solidFill>
            </a:endParaRPr>
          </a:p>
          <a:p>
            <a:pPr marL="1200150" lvl="2" indent="-285750" algn="l">
              <a:lnSpc>
                <a:spcPct val="150000"/>
              </a:lnSpc>
              <a:spcBef>
                <a:spcPts val="0"/>
              </a:spcBef>
            </a:pPr>
            <a:endParaRPr lang="pt-BR" sz="10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535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6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Para atender ao objetivo proposto foram feitos levantamentos e estudos como: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levantar dados para diagnosticar a situação atual no manejo e na disposição final dos resíduos sólidos urbanos nos quatro municípios;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identificar os impactos ambientais e </a:t>
            </a:r>
            <a:r>
              <a:rPr lang="pt-BR" sz="18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sócio-econômicos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relacionados com a gestão dos resíduos sólidos nos municípios;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reconhecer os agentes sociais e as pessoas que vivem com os recursos da venda de recicláveis nas cidades;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buscar soluções regionais e integradas de tratamento e disposição final de resíduos sólidos urbanos que sejam ambientalmente adequadas;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elaborar </a:t>
            </a:r>
            <a:r>
              <a:rPr lang="pt-BR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programa 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de Educação Ambiental com a participação de todos os agentes sociais.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628650" lvl="0" indent="-285750" algn="l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endParaRPr lang="pt-BR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2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50215" algn="just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O PGIRS do Consórcio 4Ambiental buscou enfatizar a importância da gestão compartilhada, por meio da adoção de tecnologias e ações que proporcionem de forma integrada: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redução do volume de resíduos sólidos gerados nas cidades;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reciclagem de resíduos e o reaproveitamento de matérias-primas;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compostagem como processo de transformação de resíduos orgânicos em compostos orgânicos aproveitáveis;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promoção da coleta seletiva de resíduos sólidos urbanos e a destinação final adequada e ambientalmente segura;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mudança de hábitos e costumes da população visando um melhor reaproveitamento dos materiais e redução do consumismo.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342900" lvl="0" defTabSz="0">
              <a:spcAft>
                <a:spcPts val="1000"/>
              </a:spcAft>
              <a:buFont typeface="Arial" pitchFamily="34" charset="0"/>
              <a:buChar char="•"/>
              <a:tabLst>
                <a:tab pos="449580" algn="l"/>
              </a:tabLst>
            </a:pPr>
            <a:endParaRPr lang="pt-BR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5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FUNDAMENTOS METODOLÓGICOS</a:t>
            </a: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Diferentes 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métodos específicos </a:t>
            </a:r>
            <a:r>
              <a:rPr lang="pt-BR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foram adotados como: 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aplicação de questionários, técnicas de registro fotográfico, mapeamento e tratamento estatístico de variáveis. </a:t>
            </a:r>
            <a:endParaRPr lang="pt-BR" sz="1600" dirty="0" smtClean="0">
              <a:solidFill>
                <a:schemeClr val="accent1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Foram </a:t>
            </a:r>
            <a:r>
              <a:rPr lang="pt-BR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realizadas reuniões e conferências públicas previamente organizadas e convocadas pelos agentes públicos, com apoio da equipe técnica e participação do Comitê Diretor e do Grupo de sustentação. </a:t>
            </a: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buscou-se a normativa da ABNT-NBR 10.004 para descrever e analisar os resíduos sólidos dos municípios envolvidos. </a:t>
            </a:r>
          </a:p>
          <a:p>
            <a:pPr marL="285750" lvl="0" indent="-28575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Para o diagnóstico da situação atual nos municípios foram levantados os dados disponíveis em órgãos competentes como </a:t>
            </a:r>
            <a:r>
              <a:rPr lang="pt-BR" sz="1800" dirty="0" smtClean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IBGE, Ipea, CNES, </a:t>
            </a:r>
            <a:r>
              <a:rPr lang="pt-B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entre outros. </a:t>
            </a:r>
            <a:r>
              <a:rPr lang="pt-BR" sz="1800" dirty="0" smtClean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Outras </a:t>
            </a:r>
            <a:r>
              <a:rPr lang="pt-B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informações foram acessadas diretamente nas secretarias dos </a:t>
            </a:r>
            <a:r>
              <a:rPr lang="pt-BR" sz="1800" dirty="0" smtClean="0">
                <a:solidFill>
                  <a:srgbClr val="4F81BD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municípios.</a:t>
            </a:r>
            <a:endParaRPr lang="pt-BR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4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Primeiras audiências nos municípios do 4 Ambiental.</a:t>
            </a: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1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10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Segundas audiências nos municípios do 4 Ambiental.</a:t>
            </a: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Terceiras </a:t>
            </a: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audiências nos municípios do 4 Ambiental.</a:t>
            </a: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algn="l" defTabSz="0">
              <a:spcAft>
                <a:spcPts val="1000"/>
              </a:spcAft>
              <a:tabLst>
                <a:tab pos="449580" algn="l"/>
              </a:tabLst>
            </a:pPr>
            <a:endParaRPr lang="pt-BR" sz="1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810" y="815491"/>
            <a:ext cx="1980000" cy="15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9124" y="815490"/>
            <a:ext cx="198000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3702" y="815490"/>
            <a:ext cx="19800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8280" y="815490"/>
            <a:ext cx="1980000" cy="149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958630"/>
            <a:ext cx="1980000" cy="142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49124" y="2958630"/>
            <a:ext cx="1980000" cy="147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3437" y="2958630"/>
            <a:ext cx="203567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16" y="2958630"/>
            <a:ext cx="19800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5720" y="4887456"/>
            <a:ext cx="1980000" cy="14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28860" y="4887456"/>
            <a:ext cx="1980000" cy="144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3438" y="4887456"/>
            <a:ext cx="2071702" cy="143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858016" y="4887456"/>
            <a:ext cx="1980000" cy="147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852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023" y="442213"/>
            <a:ext cx="4667015" cy="59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608512" cy="59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19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476673"/>
            <a:ext cx="8784975" cy="59432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-2738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Plano de Gerenciamento Integrado de Resíduos Sólidos do Consórcio 4 Ambiental: Consórcio Intermunicipal para o Desenvolvimento Ambiental Sustentável</a:t>
            </a:r>
          </a:p>
          <a:p>
            <a:pPr algn="ctr"/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" y="13535"/>
            <a:ext cx="574716" cy="463137"/>
          </a:xfrm>
          <a:prstGeom prst="rect">
            <a:avLst/>
          </a:prstGeom>
          <a:noFill/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6419883"/>
            <a:ext cx="5330115" cy="43811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1" y="656267"/>
            <a:ext cx="5904656" cy="539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4310583" cy="575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57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1380</Words>
  <Application>Microsoft Office PowerPoint</Application>
  <PresentationFormat>Apresentação na tela (4:3)</PresentationFormat>
  <Paragraphs>208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Angela</dc:creator>
  <cp:lastModifiedBy>Fabricio</cp:lastModifiedBy>
  <cp:revision>26</cp:revision>
  <dcterms:created xsi:type="dcterms:W3CDTF">2014-02-10T22:42:21Z</dcterms:created>
  <dcterms:modified xsi:type="dcterms:W3CDTF">2014-04-03T10:35:54Z</dcterms:modified>
</cp:coreProperties>
</file>